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1" r:id="rId1"/>
  </p:sldMasterIdLst>
  <p:notesMasterIdLst>
    <p:notesMasterId r:id="rId15"/>
  </p:notesMasterIdLst>
  <p:sldIdLst>
    <p:sldId id="256" r:id="rId2"/>
    <p:sldId id="265" r:id="rId3"/>
    <p:sldId id="257" r:id="rId4"/>
    <p:sldId id="273" r:id="rId5"/>
    <p:sldId id="269" r:id="rId6"/>
    <p:sldId id="267" r:id="rId7"/>
    <p:sldId id="272" r:id="rId8"/>
    <p:sldId id="266" r:id="rId9"/>
    <p:sldId id="259" r:id="rId10"/>
    <p:sldId id="268" r:id="rId11"/>
    <p:sldId id="261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17FD-E81F-3F4F-AC69-EAF2A6F55F84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6AAE1-1B8A-7249-AA20-6427648C9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AAE1-1B8A-7249-AA20-6427648C9F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*maybe Spire?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AAE1-1B8A-7249-AA20-6427648C9F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AAE1-1B8A-7249-AA20-6427648C9F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5515-1FAA-430E-932F-0C9F78E13C75}" type="datetime1">
              <a:rPr lang="en-US"/>
              <a:pPr/>
              <a:t>4/6/14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4B2FAC0A-B8C4-9843-A8E6-7C4D468C1159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0874F4-1165-3143-B8D0-B65F359C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7.jpe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711200"/>
            <a:ext cx="7518400" cy="1924050"/>
          </a:xfrm>
        </p:spPr>
        <p:txBody>
          <a:bodyPr/>
          <a:lstStyle/>
          <a:p>
            <a:r>
              <a:rPr lang="en-US" sz="3600" dirty="0" smtClean="0">
                <a:cs typeface="Helvetica"/>
              </a:rPr>
              <a:t>Physical Properties of </a:t>
            </a:r>
            <a:r>
              <a:rPr lang="en-US" sz="3600" dirty="0" err="1" smtClean="0">
                <a:cs typeface="Helvetica"/>
              </a:rPr>
              <a:t>Spectroscopically</a:t>
            </a:r>
            <a:r>
              <a:rPr lang="en-US" sz="3600" dirty="0" smtClean="0">
                <a:cs typeface="Helvetica"/>
              </a:rPr>
              <a:t>-Confirmed z&gt;6 Galaxies</a:t>
            </a:r>
            <a:endParaRPr lang="en-US" sz="3600" dirty="0"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97237"/>
            <a:ext cx="7342188" cy="19670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cs typeface="Helvetica"/>
              </a:rPr>
              <a:t>By Charles Griffin</a:t>
            </a:r>
          </a:p>
          <a:p>
            <a:r>
              <a:rPr lang="en-US" dirty="0" smtClean="0">
                <a:cs typeface="Helvetica"/>
              </a:rPr>
              <a:t>With special thanks to Dr. Eiichi </a:t>
            </a:r>
            <a:r>
              <a:rPr lang="en-US" dirty="0" err="1" smtClean="0">
                <a:cs typeface="Helvetica"/>
              </a:rPr>
              <a:t>Egami</a:t>
            </a:r>
            <a:r>
              <a:rPr lang="en-US" dirty="0" smtClean="0">
                <a:cs typeface="Helvetica"/>
              </a:rPr>
              <a:t>, and Dr. Benjamin Clément</a:t>
            </a:r>
          </a:p>
          <a:p>
            <a:pPr algn="l"/>
            <a:endParaRPr lang="en-US" dirty="0" smtClean="0">
              <a:cs typeface="Helvetica"/>
            </a:endParaRPr>
          </a:p>
          <a:p>
            <a:pPr algn="l"/>
            <a:endParaRPr lang="en-US" dirty="0" smtClean="0">
              <a:cs typeface="Helvetica"/>
            </a:endParaRPr>
          </a:p>
          <a:p>
            <a:r>
              <a:rPr lang="en-US" b="1" dirty="0" smtClean="0">
                <a:cs typeface="Helvetica"/>
              </a:rPr>
              <a:t>NASA Space Grant Symposium, University of Arizona, </a:t>
            </a:r>
          </a:p>
          <a:p>
            <a:r>
              <a:rPr lang="en-US" b="1" dirty="0" smtClean="0">
                <a:cs typeface="Helvetica"/>
              </a:rPr>
              <a:t>April 12, 2014</a:t>
            </a:r>
            <a:endParaRPr lang="en-US" b="1" dirty="0">
              <a:cs typeface="Helvetica"/>
            </a:endParaRPr>
          </a:p>
        </p:txBody>
      </p:sp>
      <p:pic>
        <p:nvPicPr>
          <p:cNvPr id="4" name="Picture 3" descr="NAS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83" y="5471631"/>
            <a:ext cx="1070990" cy="888921"/>
          </a:xfrm>
          <a:prstGeom prst="rect">
            <a:avLst/>
          </a:prstGeom>
        </p:spPr>
      </p:pic>
      <p:pic>
        <p:nvPicPr>
          <p:cNvPr id="5" name="Picture 4" descr="SpaceGrant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873" y="5471631"/>
            <a:ext cx="665859" cy="888921"/>
          </a:xfrm>
          <a:prstGeom prst="rect">
            <a:avLst/>
          </a:prstGeom>
        </p:spPr>
      </p:pic>
      <p:pic>
        <p:nvPicPr>
          <p:cNvPr id="6" name="Picture 5" descr="Arizona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33" y="5468566"/>
            <a:ext cx="1038718" cy="891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.69662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27646" r="6536" b="23868"/>
          <a:stretch/>
        </p:blipFill>
        <p:spPr>
          <a:xfrm>
            <a:off x="284698" y="3035300"/>
            <a:ext cx="4686958" cy="3447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(z=6.96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SpaceGrant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7800" y="5324856"/>
            <a:ext cx="229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None of the SEDs in the Hyper-Z catalog produced a good fit</a:t>
            </a:r>
          </a:p>
        </p:txBody>
      </p:sp>
      <p:sp>
        <p:nvSpPr>
          <p:cNvPr id="7" name="Minus 6"/>
          <p:cNvSpPr/>
          <p:nvPr/>
        </p:nvSpPr>
        <p:spPr>
          <a:xfrm rot="2059951">
            <a:off x="118595" y="5500255"/>
            <a:ext cx="2871299" cy="297941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3098800" y="4978400"/>
            <a:ext cx="152400" cy="71932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1434">
            <a:off x="686849" y="5324206"/>
            <a:ext cx="214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Steep UV Slope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701" y="4925774"/>
            <a:ext cx="736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Large</a:t>
            </a:r>
          </a:p>
          <a:p>
            <a:r>
              <a:rPr lang="en-US" sz="1400" dirty="0" err="1" smtClean="0"/>
              <a:t>Balmer</a:t>
            </a:r>
            <a:endParaRPr lang="en-US" sz="1400" dirty="0" smtClean="0"/>
          </a:p>
          <a:p>
            <a:r>
              <a:rPr lang="en-US" sz="1400" dirty="0" smtClean="0"/>
              <a:t>Break</a:t>
            </a:r>
            <a:endParaRPr lang="en-US" sz="1400" dirty="0"/>
          </a:p>
        </p:txBody>
      </p:sp>
      <p:pic>
        <p:nvPicPr>
          <p:cNvPr id="5" name="Picture 4" descr="iok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39" y="1561908"/>
            <a:ext cx="4569261" cy="353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aceGran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4501" y="1823928"/>
            <a:ext cx="3670299" cy="39274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Steep UV slope, young stellar population</a:t>
            </a:r>
            <a:endParaRPr lang="en-US" sz="1800" dirty="0" smtClean="0"/>
          </a:p>
          <a:p>
            <a:r>
              <a:rPr lang="en-US" sz="1800" dirty="0" smtClean="0"/>
              <a:t>Large </a:t>
            </a:r>
            <a:r>
              <a:rPr lang="en-US" sz="1800" dirty="0" err="1" smtClean="0"/>
              <a:t>Balmer</a:t>
            </a:r>
            <a:r>
              <a:rPr lang="en-US" sz="1800" dirty="0" smtClean="0"/>
              <a:t> break</a:t>
            </a:r>
            <a:r>
              <a:rPr lang="en-US" sz="1800" dirty="0" smtClean="0"/>
              <a:t>, much </a:t>
            </a:r>
            <a:r>
              <a:rPr lang="en-US" sz="1800" dirty="0" smtClean="0"/>
              <a:t>older stellar population</a:t>
            </a:r>
          </a:p>
          <a:p>
            <a:r>
              <a:rPr lang="en-US" sz="1800" dirty="0" smtClean="0"/>
              <a:t>Suggests multiple eras of star formation</a:t>
            </a:r>
            <a:endParaRPr lang="en-US" sz="1800" dirty="0" smtClean="0"/>
          </a:p>
          <a:p>
            <a:r>
              <a:rPr lang="en-US" sz="1800" dirty="0" smtClean="0">
                <a:ea typeface="Wingdings"/>
                <a:cs typeface="Wingdings"/>
              </a:rPr>
              <a:t>Most distant known galaxies are more like our Milky Way than we thought</a:t>
            </a:r>
            <a:endParaRPr lang="en-US" sz="1800" dirty="0" smtClean="0"/>
          </a:p>
        </p:txBody>
      </p:sp>
      <p:pic>
        <p:nvPicPr>
          <p:cNvPr id="3" name="Picture 2" descr="test.46562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27494" r="5817" b="23951"/>
          <a:stretch/>
        </p:blipFill>
        <p:spPr>
          <a:xfrm>
            <a:off x="4041450" y="2235200"/>
            <a:ext cx="4899350" cy="3516203"/>
          </a:xfrm>
          <a:prstGeom prst="rect">
            <a:avLst/>
          </a:prstGeom>
        </p:spPr>
      </p:pic>
      <p:sp>
        <p:nvSpPr>
          <p:cNvPr id="10" name="Minus 9"/>
          <p:cNvSpPr/>
          <p:nvPr/>
        </p:nvSpPr>
        <p:spPr>
          <a:xfrm rot="1098330">
            <a:off x="4430470" y="4293168"/>
            <a:ext cx="2075180" cy="91323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373126">
            <a:off x="5096471" y="3815700"/>
            <a:ext cx="92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UV Slope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2301" y="505870"/>
            <a:ext cx="3566160" cy="832503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2300" y="1726166"/>
            <a:ext cx="3761899" cy="3620016"/>
          </a:xfrm>
        </p:spPr>
        <p:txBody>
          <a:bodyPr>
            <a:noAutofit/>
          </a:bodyPr>
          <a:lstStyle/>
          <a:p>
            <a:r>
              <a:rPr lang="en-US" dirty="0" smtClean="0"/>
              <a:t>Spitzer Space </a:t>
            </a:r>
            <a:r>
              <a:rPr lang="en-US" dirty="0" smtClean="0"/>
              <a:t>Telescope’s </a:t>
            </a:r>
            <a:r>
              <a:rPr lang="en-US" dirty="0" smtClean="0"/>
              <a:t>3.6 and 4.5 bands could possibly be contaminated with strong nebular line emission</a:t>
            </a:r>
          </a:p>
          <a:p>
            <a:r>
              <a:rPr lang="en-US" dirty="0" smtClean="0"/>
              <a:t>Including the effects of nebular line emission </a:t>
            </a:r>
            <a:r>
              <a:rPr lang="en-US" dirty="0" smtClean="0"/>
              <a:t>improves SED modeling</a:t>
            </a:r>
            <a:endParaRPr lang="en-US" dirty="0" smtClean="0"/>
          </a:p>
          <a:p>
            <a:r>
              <a:rPr lang="en-US" dirty="0" smtClean="0"/>
              <a:t>Some measurements suggest that galaxies experience multiple eras of star formation as early as z~7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45539" y="505870"/>
            <a:ext cx="3566160" cy="832503"/>
          </a:xfrm>
        </p:spPr>
        <p:txBody>
          <a:bodyPr/>
          <a:lstStyle/>
          <a:p>
            <a:r>
              <a:rPr lang="en-US" sz="4000" dirty="0" smtClean="0"/>
              <a:t>Future Work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45539" y="1726683"/>
            <a:ext cx="3566160" cy="4478239"/>
          </a:xfrm>
        </p:spPr>
        <p:txBody>
          <a:bodyPr>
            <a:normAutofit/>
          </a:bodyPr>
          <a:lstStyle/>
          <a:p>
            <a:r>
              <a:rPr lang="en-US" dirty="0" smtClean="0"/>
              <a:t>Account for multiple epochs of stellar formation in high redshift galaxies, by including model SEDs of galaxies with more than one era of star formation.</a:t>
            </a:r>
          </a:p>
          <a:p>
            <a:r>
              <a:rPr lang="en-US" dirty="0" smtClean="0"/>
              <a:t>Spectroscopy with the James Webber Space Telescope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paceGran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Credits to:</a:t>
            </a:r>
          </a:p>
          <a:p>
            <a:pPr lvl="1"/>
            <a:r>
              <a:rPr lang="en-US" dirty="0" smtClean="0"/>
              <a:t>Dr. Eiichi </a:t>
            </a:r>
            <a:r>
              <a:rPr lang="en-US" dirty="0" err="1" smtClean="0"/>
              <a:t>Egami</a:t>
            </a:r>
            <a:r>
              <a:rPr lang="en-US" dirty="0" smtClean="0"/>
              <a:t> (Steward Observatory)</a:t>
            </a:r>
          </a:p>
          <a:p>
            <a:pPr lvl="1"/>
            <a:r>
              <a:rPr lang="en-US" dirty="0" smtClean="0"/>
              <a:t>Dr. Benjamin Clément (Steward Observatory)</a:t>
            </a:r>
          </a:p>
        </p:txBody>
      </p:sp>
      <p:pic>
        <p:nvPicPr>
          <p:cNvPr id="4" name="Picture 3" descr="SpaceGran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Scientific Motivation</a:t>
            </a:r>
            <a:endParaRPr lang="en-US" dirty="0">
              <a:cs typeface="Helvetica"/>
            </a:endParaRPr>
          </a:p>
        </p:txBody>
      </p:sp>
      <p:pic>
        <p:nvPicPr>
          <p:cNvPr id="5" name="Picture 4" descr="SpaceGrant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5501" y="5964558"/>
            <a:ext cx="1326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NASA/ESA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05" y="3581400"/>
            <a:ext cx="3752397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813" y="4379289"/>
            <a:ext cx="4480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Spectrum from HII region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SED plots of brightness v wavelength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used to determine mass, star </a:t>
            </a:r>
          </a:p>
          <a:p>
            <a:r>
              <a:rPr lang="en-US" dirty="0"/>
              <a:t>f</a:t>
            </a:r>
            <a:r>
              <a:rPr lang="en-US" dirty="0" smtClean="0"/>
              <a:t>ormation rate, elemental abundances, etc…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2795"/>
          <a:stretch/>
        </p:blipFill>
        <p:spPr>
          <a:xfrm>
            <a:off x="658812" y="1814942"/>
            <a:ext cx="2897187" cy="2454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1900" y="1814942"/>
            <a:ext cx="5173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Young massive stars emit UV photons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Ionize surrounding hydrogen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Ionized gas emits nebular emission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Galaxy Spectrum </a:t>
            </a:r>
            <a:r>
              <a:rPr lang="en-US" dirty="0"/>
              <a:t>=</a:t>
            </a:r>
            <a:r>
              <a:rPr lang="en-US" dirty="0" smtClean="0"/>
              <a:t> continuum (stars) + nebular</a:t>
            </a:r>
            <a:br>
              <a:rPr lang="en-US" dirty="0" smtClean="0"/>
            </a:br>
            <a:r>
              <a:rPr lang="en-US" dirty="0" smtClean="0"/>
              <a:t>emission lines (HII) regions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0113" y="4236346"/>
            <a:ext cx="154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Zackrisson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22913" y="3292270"/>
            <a:ext cx="1512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Schweizer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778"/>
          <a:stretch/>
        </p:blipFill>
        <p:spPr>
          <a:xfrm>
            <a:off x="5011101" y="215266"/>
            <a:ext cx="3831276" cy="6366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7886" y="126366"/>
            <a:ext cx="7345362" cy="133985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97" y="1685766"/>
            <a:ext cx="4110988" cy="4499134"/>
          </a:xfrm>
        </p:spPr>
        <p:txBody>
          <a:bodyPr>
            <a:normAutofit/>
          </a:bodyPr>
          <a:lstStyle/>
          <a:p>
            <a:r>
              <a:rPr lang="en-US" dirty="0" smtClean="0"/>
              <a:t>Improve SED modeling </a:t>
            </a:r>
            <a:r>
              <a:rPr lang="en-US" dirty="0" smtClean="0"/>
              <a:t>of high-z galaxies with nebular emission lines</a:t>
            </a:r>
            <a:endParaRPr lang="en-US" dirty="0" smtClean="0"/>
          </a:p>
          <a:p>
            <a:r>
              <a:rPr lang="en-US" dirty="0" smtClean="0"/>
              <a:t>Expansion causes redshift</a:t>
            </a:r>
          </a:p>
          <a:p>
            <a:r>
              <a:rPr lang="en-US" dirty="0" smtClean="0"/>
              <a:t>z&gt;6, whe</a:t>
            </a:r>
            <a:r>
              <a:rPr lang="en-US" dirty="0" smtClean="0"/>
              <a:t>n the universe was &lt;10% of its current age, </a:t>
            </a:r>
            <a:r>
              <a:rPr lang="en-US" dirty="0" err="1"/>
              <a:t>R</a:t>
            </a:r>
            <a:r>
              <a:rPr lang="en-US" dirty="0" err="1" smtClean="0"/>
              <a:t>eionization</a:t>
            </a:r>
            <a:endParaRPr lang="en-US" dirty="0"/>
          </a:p>
          <a:p>
            <a:r>
              <a:rPr lang="en-US" dirty="0" smtClean="0"/>
              <a:t>Most Distant Galaxies</a:t>
            </a:r>
            <a:endParaRPr lang="en-US" dirty="0" smtClean="0"/>
          </a:p>
        </p:txBody>
      </p:sp>
      <p:pic>
        <p:nvPicPr>
          <p:cNvPr id="6" name="Picture 5" descr="SpaceGrant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1175915">
            <a:off x="4054241" y="3975058"/>
            <a:ext cx="2803880" cy="244418"/>
          </a:xfrm>
          <a:prstGeom prst="rightArrow">
            <a:avLst/>
          </a:prstGeom>
          <a:solidFill>
            <a:srgbClr val="9C52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5479" y="5925345"/>
            <a:ext cx="1195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EMC.com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786187" cy="3931920"/>
          </a:xfrm>
        </p:spPr>
        <p:txBody>
          <a:bodyPr/>
          <a:lstStyle/>
          <a:p>
            <a:r>
              <a:rPr lang="en-US" dirty="0" smtClean="0"/>
              <a:t>Redshift increases wavelength of spectra</a:t>
            </a:r>
          </a:p>
          <a:p>
            <a:r>
              <a:rPr lang="en-US" dirty="0" smtClean="0"/>
              <a:t>z&gt;6 UV/Optical (stars/nebular emission) </a:t>
            </a:r>
            <a:r>
              <a:rPr lang="en-US" dirty="0" err="1" smtClean="0"/>
              <a:t>redshifted</a:t>
            </a:r>
            <a:r>
              <a:rPr lang="en-US" dirty="0" smtClean="0"/>
              <a:t> to IR (µm)</a:t>
            </a:r>
          </a:p>
          <a:p>
            <a:r>
              <a:rPr lang="en-US" dirty="0" smtClean="0"/>
              <a:t>Atmosphere blocks IR radiation</a:t>
            </a:r>
          </a:p>
          <a:p>
            <a:r>
              <a:rPr lang="en-US" dirty="0" smtClean="0"/>
              <a:t>No space spectrograph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45" y="1689100"/>
            <a:ext cx="4501356" cy="4038600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10800000" flipH="1">
            <a:off x="5852668" y="2898140"/>
            <a:ext cx="583692" cy="141224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0800000" flipH="1">
            <a:off x="7429500" y="2694940"/>
            <a:ext cx="521716" cy="1508760"/>
          </a:xfrm>
          <a:prstGeom prst="bentArrow">
            <a:avLst>
              <a:gd name="adj1" fmla="val 25000"/>
              <a:gd name="adj2" fmla="val 2343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4045" y="5727699"/>
            <a:ext cx="1487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ScriptPHD.com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39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Unusual Brightness at 3.6 µm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95903" y="1968500"/>
            <a:ext cx="1117599" cy="436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z=6.9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z=6.8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z=6.7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z=7.0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z=6.9</a:t>
            </a:r>
            <a:endParaRPr lang="en-US" dirty="0"/>
          </a:p>
        </p:txBody>
      </p:sp>
      <p:pic>
        <p:nvPicPr>
          <p:cNvPr id="7" name="Picture 6" descr="SpaceGran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pic>
        <p:nvPicPr>
          <p:cNvPr id="3" name="Picture 2" descr="apj491322f3_h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2554" r="-699" b="27891"/>
          <a:stretch/>
        </p:blipFill>
        <p:spPr>
          <a:xfrm>
            <a:off x="6032501" y="1879601"/>
            <a:ext cx="2832099" cy="4660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4101" y="1584008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160µm	3.6µm</a:t>
            </a:r>
            <a:r>
              <a:rPr lang="en-US" dirty="0" smtClean="0"/>
              <a:t>	4.5µm</a:t>
            </a:r>
            <a:endParaRPr lang="da-DK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35501" y="2260600"/>
            <a:ext cx="404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Filters measure the energy around some central wavelength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3.6µm filter is brighter than continuum models predict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32501" y="1414384"/>
            <a:ext cx="1212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Smit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fit at 3.6µm</a:t>
            </a:r>
            <a:endParaRPr lang="en-US" dirty="0"/>
          </a:p>
        </p:txBody>
      </p:sp>
      <p:pic>
        <p:nvPicPr>
          <p:cNvPr id="7" name="Picture 6" descr="SpaceGran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pic>
        <p:nvPicPr>
          <p:cNvPr id="5" name="Content Placeholder 4" descr="apj491322f4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r="1258"/>
          <a:stretch/>
        </p:blipFill>
        <p:spPr>
          <a:xfrm>
            <a:off x="1193800" y="1743933"/>
            <a:ext cx="6392333" cy="3360585"/>
          </a:xfrm>
        </p:spPr>
      </p:pic>
      <p:sp>
        <p:nvSpPr>
          <p:cNvPr id="6" name="TextBox 5"/>
          <p:cNvSpPr txBox="1"/>
          <p:nvPr/>
        </p:nvSpPr>
        <p:spPr>
          <a:xfrm>
            <a:off x="1035501" y="5104518"/>
            <a:ext cx="726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Light bluer than Lyman Alpha absorbed by Hydrogen in IGM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Continuum models too dim at 3.6µm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82801" y="4858297"/>
            <a:ext cx="1212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Smit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Resolved with Nebular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4170498"/>
            <a:ext cx="4903437" cy="2001702"/>
          </a:xfrm>
        </p:spPr>
        <p:txBody>
          <a:bodyPr>
            <a:normAutofit/>
          </a:bodyPr>
          <a:lstStyle/>
          <a:p>
            <a:r>
              <a:rPr lang="en-US" dirty="0" smtClean="0"/>
              <a:t>Nebular Emission [OIII] falls into 3.6µm filter</a:t>
            </a:r>
          </a:p>
          <a:p>
            <a:r>
              <a:rPr lang="en-US" dirty="0" smtClean="0"/>
              <a:t>Increases brightness in 3.6µm filter</a:t>
            </a:r>
            <a:endParaRPr lang="en-US" dirty="0"/>
          </a:p>
        </p:txBody>
      </p:sp>
      <p:pic>
        <p:nvPicPr>
          <p:cNvPr id="5" name="Picture 4" descr="apj491322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38" y="3998786"/>
            <a:ext cx="3614029" cy="250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1247981"/>
            <a:ext cx="7099300" cy="2750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9301" y="3752565"/>
            <a:ext cx="1212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Smit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68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 Modeling with Hyper</a:t>
            </a:r>
            <a:r>
              <a:rPr lang="en-US" dirty="0" smtClean="0"/>
              <a:t>-Z</a:t>
            </a:r>
            <a:endParaRPr lang="en-US" dirty="0"/>
          </a:p>
        </p:txBody>
      </p:sp>
      <p:pic>
        <p:nvPicPr>
          <p:cNvPr id="4" name="Picture 3" descr="SpaceGrant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6266" y="2001732"/>
            <a:ext cx="3505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Fits measurements to various synthetic SEDs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Minimizes Distance from measurement to SED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Width of measurement is range of wavelengths in filter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" r="51576" b="34641"/>
          <a:stretch/>
        </p:blipFill>
        <p:spPr>
          <a:xfrm>
            <a:off x="900113" y="2001732"/>
            <a:ext cx="3741208" cy="3577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3068" y="5456507"/>
            <a:ext cx="1538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Bolzonella</a:t>
            </a:r>
            <a:r>
              <a:rPr lang="en-US" sz="1000" dirty="0" smtClean="0"/>
              <a:t> et Al.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66042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27658" r="6776" b="23209"/>
          <a:stretch/>
        </p:blipFill>
        <p:spPr>
          <a:xfrm>
            <a:off x="284697" y="1845735"/>
            <a:ext cx="4467922" cy="3358174"/>
          </a:xfrm>
          <a:prstGeom prst="rect">
            <a:avLst/>
          </a:prstGeom>
        </p:spPr>
      </p:pic>
      <p:pic>
        <p:nvPicPr>
          <p:cNvPr id="5" name="Picture 4" descr="SpaceGrant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97" y="5579618"/>
            <a:ext cx="750804" cy="1002323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3314949" y="2057400"/>
            <a:ext cx="165099" cy="52322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8850" y="204470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Balmer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Break</a:t>
            </a:r>
            <a:endParaRPr lang="en-US" sz="1400" dirty="0"/>
          </a:p>
        </p:txBody>
      </p:sp>
      <p:sp>
        <p:nvSpPr>
          <p:cNvPr id="13" name="Right Bracket 12"/>
          <p:cNvSpPr/>
          <p:nvPr/>
        </p:nvSpPr>
        <p:spPr>
          <a:xfrm rot="5400000">
            <a:off x="1915445" y="1565505"/>
            <a:ext cx="381004" cy="281259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 rot="5400000">
            <a:off x="3791193" y="2495555"/>
            <a:ext cx="381006" cy="9525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871" y="3107372"/>
            <a:ext cx="422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Rest </a:t>
            </a:r>
            <a:r>
              <a:rPr lang="en-US" dirty="0" smtClean="0"/>
              <a:t>Frame: </a:t>
            </a:r>
            <a:r>
              <a:rPr lang="en-US" dirty="0" smtClean="0"/>
              <a:t>UV</a:t>
            </a:r>
            <a:r>
              <a:rPr lang="en-US" dirty="0" smtClean="0"/>
              <a:t>		</a:t>
            </a:r>
            <a:r>
              <a:rPr lang="en-US" dirty="0" smtClean="0"/>
              <a:t>           Optical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89688"/>
              </p:ext>
            </p:extLst>
          </p:nvPr>
        </p:nvGraphicFramePr>
        <p:xfrm>
          <a:off x="284697" y="283428"/>
          <a:ext cx="8571435" cy="129137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14287"/>
                <a:gridCol w="1714287"/>
                <a:gridCol w="1714287"/>
                <a:gridCol w="1714287"/>
                <a:gridCol w="1714287"/>
              </a:tblGrid>
              <a:tr h="430457">
                <a:tc>
                  <a:txBody>
                    <a:bodyPr/>
                    <a:lstStyle/>
                    <a:p>
                      <a:r>
                        <a:rPr lang="en-US" dirty="0" smtClean="0"/>
                        <a:t>Nebular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Mass(M</a:t>
                      </a:r>
                      <a:r>
                        <a:rPr lang="en-US" sz="1800" baseline="-25000" dirty="0" smtClean="0"/>
                        <a:t>⦿</a:t>
                      </a:r>
                      <a:r>
                        <a:rPr lang="en-US" sz="1800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Age(</a:t>
                      </a:r>
                      <a:r>
                        <a:rPr lang="en-US" dirty="0" err="1" smtClean="0"/>
                        <a:t>Myr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SFR(</a:t>
                      </a:r>
                      <a:r>
                        <a:rPr lang="en-US" dirty="0" smtClean="0"/>
                        <a:t>M</a:t>
                      </a:r>
                      <a:r>
                        <a:rPr lang="en-US" sz="1800" baseline="-25000" dirty="0" smtClean="0"/>
                        <a:t>⦿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baseline="0" dirty="0" err="1" smtClean="0"/>
                        <a:t>yr</a:t>
                      </a:r>
                      <a:r>
                        <a:rPr lang="en-US" sz="1800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Chi^2</a:t>
                      </a:r>
                      <a:endParaRPr lang="en-US" dirty="0"/>
                    </a:p>
                  </a:txBody>
                  <a:tcPr/>
                </a:tc>
              </a:tr>
              <a:tr h="430457">
                <a:tc>
                  <a:txBody>
                    <a:bodyPr/>
                    <a:lstStyle/>
                    <a:p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3.0*10</a:t>
                      </a:r>
                      <a:r>
                        <a:rPr lang="en-US" baseline="30000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</a:tr>
              <a:tr h="430457"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1.3*10</a:t>
                      </a:r>
                      <a:r>
                        <a:rPr lang="en-US" baseline="30000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test.6642.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t="27859" r="5817" b="23950"/>
          <a:stretch/>
        </p:blipFill>
        <p:spPr>
          <a:xfrm>
            <a:off x="4457946" y="1845735"/>
            <a:ext cx="4509997" cy="3236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439" y="5081903"/>
            <a:ext cx="3698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Without Nebular Emission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z=6.6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Too dim at 34µm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2619" y="5081903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With Nebular Emission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Better fit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Hydrogen-Alpha boosts 34µm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4649</TotalTime>
  <Words>543</Words>
  <Application>Microsoft Macintosh PowerPoint</Application>
  <PresentationFormat>On-screen Show (4:3)</PresentationFormat>
  <Paragraphs>109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Capital</vt:lpstr>
      <vt:lpstr>Physical Properties of Spectroscopically-Confirmed z&gt;6 Galaxies</vt:lpstr>
      <vt:lpstr>Scientific Motivation</vt:lpstr>
      <vt:lpstr>Objective</vt:lpstr>
      <vt:lpstr>Redshift</vt:lpstr>
      <vt:lpstr>Unusual Brightness at 3.6 µm</vt:lpstr>
      <vt:lpstr>Bad fit at 3.6µm</vt:lpstr>
      <vt:lpstr>Resolved with Nebular Lines</vt:lpstr>
      <vt:lpstr>SED Modeling with Hyper-Z</vt:lpstr>
      <vt:lpstr>PowerPoint Presentation</vt:lpstr>
      <vt:lpstr>Results (z=6.96)</vt:lpstr>
      <vt:lpstr>Interpretation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LBT/MODS Optical Spectroscopy of Hubble/Spitzer/Herschel Sources in the Fields of Massive Galaxy Clusters</dc:title>
  <dc:creator>Emily Berkson</dc:creator>
  <cp:lastModifiedBy>Charles Griffin</cp:lastModifiedBy>
  <cp:revision>190</cp:revision>
  <dcterms:created xsi:type="dcterms:W3CDTF">2013-04-11T05:43:22Z</dcterms:created>
  <dcterms:modified xsi:type="dcterms:W3CDTF">2014-04-07T14:34:12Z</dcterms:modified>
</cp:coreProperties>
</file>